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</p:sldIdLst>
  <p:sldSz cx="14630400" cy="8229600"/>
  <p:notesSz cx="8229600" cy="14630400"/>
  <p:embeddedFontLst>
    <p:embeddedFont>
      <p:font typeface="Alexandria" panose="020B0604020202020204" charset="-7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Gill Sans MT" panose="020B0502020104020203" pitchFamily="3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Nobile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7" d="100"/>
          <a:sy n="57" d="100"/>
        </p:scale>
        <p:origin x="12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97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4268420" y="757124"/>
            <a:ext cx="6282690" cy="627507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227" y="1318065"/>
            <a:ext cx="12382102" cy="5273986"/>
          </a:xfrm>
        </p:spPr>
        <p:txBody>
          <a:bodyPr anchor="ctr">
            <a:noAutofit/>
          </a:bodyPr>
          <a:lstStyle>
            <a:lvl1pPr algn="ctr">
              <a:defRPr sz="12000" spc="96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8054" y="7175036"/>
            <a:ext cx="9654448" cy="89073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 i="0" cap="all" spc="480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4228" y="7650815"/>
            <a:ext cx="2795666" cy="418154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16398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0662" y="7650815"/>
            <a:ext cx="2795668" cy="414955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74013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298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079585" y="458863"/>
            <a:ext cx="1790558" cy="672048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458863"/>
            <a:ext cx="10071102" cy="672048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4097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87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908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61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717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395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7503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747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2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598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516" y="1288666"/>
            <a:ext cx="9824485" cy="4877552"/>
          </a:xfrm>
        </p:spPr>
        <p:txBody>
          <a:bodyPr anchor="b">
            <a:normAutofit/>
          </a:bodyPr>
          <a:lstStyle>
            <a:lvl1pPr>
              <a:defRPr sz="10080" spc="96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1516" y="6191738"/>
            <a:ext cx="8420986" cy="11413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cap="all" spc="480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83856" y="7650815"/>
            <a:ext cx="1792736" cy="41815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34877" y="7650815"/>
            <a:ext cx="4937760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30921" y="7650815"/>
            <a:ext cx="1785079" cy="41495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3377566" cy="82296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1863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77355" y="2743200"/>
            <a:ext cx="5760720" cy="43434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43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274" y="457201"/>
            <a:ext cx="12207240" cy="179222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60637" y="2639560"/>
            <a:ext cx="5760720" cy="75903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280" b="1" cap="all" spc="240" baseline="0">
                <a:solidFill>
                  <a:schemeClr val="tx2"/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60637" y="3490922"/>
            <a:ext cx="5760720" cy="359567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001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069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501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1" y="548640"/>
            <a:ext cx="3710538" cy="143600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cap="all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061" y="1104452"/>
            <a:ext cx="7390102" cy="5982149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3" y="2089603"/>
            <a:ext cx="3710538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8062" y="7650815"/>
            <a:ext cx="1480026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5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9217" y="7650815"/>
            <a:ext cx="1478947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52479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0157" y="1"/>
            <a:ext cx="8826702" cy="8229599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8867774" y="0"/>
            <a:ext cx="5762626" cy="82296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5460" y="548640"/>
            <a:ext cx="3710540" cy="143600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280" b="1" i="0" spc="36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05460" y="2089603"/>
            <a:ext cx="3710540" cy="4996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440"/>
              </a:spcBef>
              <a:buNone/>
              <a:defRPr sz="1920" baseline="0">
                <a:solidFill>
                  <a:schemeClr val="bg2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9140" y="7650815"/>
            <a:ext cx="1478947" cy="418154"/>
          </a:xfrm>
        </p:spPr>
        <p:txBody>
          <a:bodyPr/>
          <a:lstStyle/>
          <a:p>
            <a:fld id="{9334D819-9F07-4261-B09B-9E467E5D9002}" type="datetimeFigureOut">
              <a:rPr lang="en-US" dirty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24345" y="7650815"/>
            <a:ext cx="4178614" cy="4149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25082" y="7650815"/>
            <a:ext cx="1481328" cy="414955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655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2014" y="458862"/>
            <a:ext cx="12213986" cy="179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2014" y="2743202"/>
            <a:ext cx="12213986" cy="431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2014" y="7650815"/>
            <a:ext cx="2795666" cy="4181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50815"/>
            <a:ext cx="4937760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2" y="7650815"/>
            <a:ext cx="3383279" cy="414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1062990" cy="82296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4290243" y="0"/>
            <a:ext cx="340157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005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120" kern="1200" cap="all" spc="2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21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Gill Sans MT" panose="020B0502020104020203" pitchFamily="34" charset="0"/>
        <a:buChar char="–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10000"/>
        </a:lnSpc>
        <a:spcBef>
          <a:spcPts val="840"/>
        </a:spcBef>
        <a:buClr>
          <a:schemeClr val="tx2"/>
        </a:buClr>
        <a:buFont typeface="Arial" panose="020B0604020202020204" pitchFamily="34" charset="0"/>
        <a:buChar char="•"/>
        <a:defRPr sz="168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81727" y="1579763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Аудит каналов распределения Google</a:t>
            </a:r>
            <a:endParaRPr lang="en-US" sz="67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AC7E7530-6335-4C57-A421-411795E83A30}"/>
              </a:ext>
            </a:extLst>
          </p:cNvPr>
          <p:cNvSpPr/>
          <p:nvPr/>
        </p:nvSpPr>
        <p:spPr>
          <a:xfrm>
            <a:off x="1281726" y="6254788"/>
            <a:ext cx="56948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Каплич В.А., Бекетова М.А., Шершнева Е.С.</a:t>
            </a:r>
            <a:endParaRPr lang="en-US" sz="19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31BDEF9-50E8-4548-B8D2-F3AFBEE25D7F}"/>
              </a:ext>
            </a:extLst>
          </p:cNvPr>
          <p:cNvSpPr/>
          <p:nvPr/>
        </p:nvSpPr>
        <p:spPr>
          <a:xfrm>
            <a:off x="1281727" y="6899548"/>
            <a:ext cx="57851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Гр.250502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2571" y="826294"/>
            <a:ext cx="5687616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Стратегия сбыта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202571" y="1878449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7600" y="2113478"/>
            <a:ext cx="341745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Эксклюзивная стратегия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37600" y="2605445"/>
            <a:ext cx="7081599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имеет партнерские отношения с некоторыми крупными интернет-провайдерами и операторами связи.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202571" y="3795832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7600" y="4030861"/>
            <a:ext cx="321421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Селективная стратегия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37600" y="4522827"/>
            <a:ext cx="7081599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Компания выбирает наиболее перспективных партнеров для продвижения своих сервисов.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02571" y="5713214"/>
            <a:ext cx="7551658" cy="1689973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7600" y="5948243"/>
            <a:ext cx="327791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Интенсивная стратегия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37600" y="6440210"/>
            <a:ext cx="7081599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активно инвестирует в маркетинг и рекламу через различные каналы.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56184" y="760452"/>
            <a:ext cx="709600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Каналы распределения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50037" y="217991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58277" y="2272427"/>
            <a:ext cx="13894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2052280" y="21799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Онлайн-магазины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943814" y="275159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Google.com, play.google.com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250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19343" y="3725823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2052280" y="3633311"/>
            <a:ext cx="379166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Мобильные приложения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948934" y="416718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Maps, Google Play Store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12500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418629" y="5179219"/>
            <a:ext cx="21812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2052280" y="5086707"/>
            <a:ext cx="3796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Партнерские программы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43814" y="561123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Workspace, Google Cloud Platform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250037" y="65401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417200" y="6632615"/>
            <a:ext cx="22109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052280" y="6540103"/>
            <a:ext cx="364140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Техническая поддержка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948934" y="699838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Academy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8868" y="220301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Типы посредников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1428868" y="3606360"/>
            <a:ext cx="364140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Техническая поддержка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428868" y="42389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Разработчики, интеграторы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937526" y="36063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Маркетинг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937526" y="423893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Рекламные агентства, медиа-плэннеры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446185" y="360636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Консультирование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446185" y="4238939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Консультанты по цифровому маркетингу, эксперты по корпоративным технологическим решениям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7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Уровни в каналах распределения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8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Основной уровень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8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напрямую взаимодействует с конечными пользователями.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8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Второй уровень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8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Партнеры и реселлеры могут продавать Google-услуги.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7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8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Третий уровень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8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Интеграторы и разработчики могут предоставлять услуги на основе Google-технологий.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15592" y="257048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Надбавки к цене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315592" y="3712289"/>
            <a:ext cx="7415927" cy="2150031"/>
          </a:xfrm>
          <a:prstGeom prst="roundRect">
            <a:avLst>
              <a:gd name="adj" fmla="val 482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30832" y="372752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577648" y="38832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Рекламные услуги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274182" y="388326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10-20%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330832" y="443404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577648" y="45897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Облачные сервисы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5274182" y="458978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15-30%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1330832" y="514056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577648" y="52962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Программные продукты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5274182" y="52962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20-40%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390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1339" y="3581981"/>
            <a:ext cx="5878235" cy="734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50"/>
              </a:lnSpc>
              <a:buNone/>
            </a:pPr>
            <a:r>
              <a:rPr lang="en-US" sz="4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Система мотивации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191339" y="4933817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9697" y="5021923"/>
            <a:ext cx="13227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955363" y="4933817"/>
            <a:ext cx="3000970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Партнерские бонусы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955363" y="5442214"/>
            <a:ext cx="5610701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крупных клиентов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801094" y="4933817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962423" y="5021923"/>
            <a:ext cx="20633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8565118" y="4933817"/>
            <a:ext cx="293905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Бонусные схемы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565118" y="5442214"/>
            <a:ext cx="5610701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рекламодателей с высоким объемом таргетирования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1191339" y="6694156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351954" y="6782262"/>
            <a:ext cx="20776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955363" y="6694156"/>
            <a:ext cx="3713440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Индивидуальные премии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955363" y="7202553"/>
            <a:ext cx="5610701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успешных агентств и консультантов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801094" y="6694156"/>
            <a:ext cx="528995" cy="52899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60280" y="6782262"/>
            <a:ext cx="21050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8565118" y="6694156"/>
            <a:ext cx="3495913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Обучающие программы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8565118" y="7202553"/>
            <a:ext cx="5610701" cy="376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Для технических партнеров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254" y="750094"/>
            <a:ext cx="7664291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Проблемы каналов распределения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888" y="2388275"/>
            <a:ext cx="22860" cy="5091112"/>
          </a:xfrm>
          <a:prstGeom prst="roundRect">
            <a:avLst>
              <a:gd name="adj" fmla="val 388411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758285" y="2852380"/>
            <a:ext cx="739854" cy="22860"/>
          </a:xfrm>
          <a:prstGeom prst="roundRect">
            <a:avLst>
              <a:gd name="adj" fmla="val 388411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305490" y="2626043"/>
            <a:ext cx="475655" cy="47565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3846" y="2705338"/>
            <a:ext cx="11894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5963" y="2599611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Конкуренция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5963" y="3056573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За внимание пользователей на переполненном рынке цифровых услуг.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8285" y="4619863"/>
            <a:ext cx="739854" cy="22860"/>
          </a:xfrm>
          <a:prstGeom prst="roundRect">
            <a:avLst>
              <a:gd name="adj" fmla="val 388411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05490" y="4393525"/>
            <a:ext cx="475655" cy="47565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0509" y="4472821"/>
            <a:ext cx="18549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5963" y="4367093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Инновации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5963" y="4824055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Необходимость постоянного инновирования и адаптации к меняющимся технологическим трендам.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8285" y="6387346"/>
            <a:ext cx="739854" cy="22860"/>
          </a:xfrm>
          <a:prstGeom prst="roundRect">
            <a:avLst>
              <a:gd name="adj" fmla="val 388411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5490" y="6161008"/>
            <a:ext cx="475655" cy="475655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9913" y="6240304"/>
            <a:ext cx="18680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5963" y="6134576"/>
            <a:ext cx="337280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Ожидания пользователей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5963" y="6591538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Высокие ожидания пользователей и бизнес-клиентов по скорости и эффективности.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8218" y="1595675"/>
            <a:ext cx="130773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Комбинация онлайн-продаж и </a:t>
            </a:r>
            <a:r>
              <a:rPr lang="en-US" sz="4350" dirty="0" err="1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партнерских</a:t>
            </a:r>
            <a:r>
              <a:rPr lang="en-US" sz="4350" dirty="0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 </a:t>
            </a:r>
            <a:r>
              <a:rPr lang="en-US" sz="4350" dirty="0" err="1">
                <a:solidFill>
                  <a:srgbClr val="1B1B27"/>
                </a:solidFill>
                <a:latin typeface="Alexandria" panose="020B0604020202020204" charset="-78"/>
                <a:ea typeface="Alexandria" pitchFamily="34" charset="-122"/>
                <a:cs typeface="Alexandria" panose="020B0604020202020204" charset="-78"/>
              </a:rPr>
              <a:t>программ</a:t>
            </a:r>
            <a:r>
              <a:rPr lang="ru-RU" sz="4350" dirty="0">
                <a:solidFill>
                  <a:srgbClr val="1B1B27"/>
                </a:solidFill>
                <a:latin typeface="Nobile" panose="020B0604020202020204" charset="0"/>
                <a:ea typeface="Alexandria" pitchFamily="34" charset="-122"/>
                <a:cs typeface="Alexandria" panose="020B0604020202020204" charset="-78"/>
              </a:rPr>
              <a:t> </a:t>
            </a:r>
            <a:r>
              <a:rPr lang="en-US" sz="4400" dirty="0">
                <a:solidFill>
                  <a:srgbClr val="404155"/>
                </a:solidFill>
                <a:latin typeface="Alexandria" panose="020B0604020202020204" charset="-78"/>
                <a:ea typeface="Nobile" pitchFamily="34" charset="-122"/>
                <a:cs typeface="Alexandria" panose="020B0604020202020204" charset="-78"/>
              </a:rPr>
              <a:t>Google Workspace </a:t>
            </a:r>
            <a:endParaRPr lang="en-US" sz="4350" dirty="0">
              <a:latin typeface="Alexandria" panose="020B0604020202020204" charset="-78"/>
              <a:cs typeface="Alexandria" panose="020B0604020202020204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284526" y="3768090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Онлайн-продажи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284526" y="4336614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Удобство и скорость.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84526" y="4891326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Доступность 24/7.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84526" y="5446038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Прямой контроль </a:t>
            </a:r>
            <a:r>
              <a:rPr lang="en-US" sz="19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над</a:t>
            </a: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9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продажами</a:t>
            </a: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831165" y="3768090"/>
            <a:ext cx="34113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Партнерские программы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831165" y="4336614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Расширенный охват.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831165" y="4891326"/>
            <a:ext cx="399776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Специализированная поддержка клиентов.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831165" y="5801082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Индивидуальные решения.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377805" y="3768090"/>
            <a:ext cx="3997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Преимущества комбинированного подхода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377805" y="4683324"/>
            <a:ext cx="3997762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Глобальная доступность.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377805" y="5238036"/>
            <a:ext cx="399776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Адаптация к потребностям клиентов.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377805" y="6147792"/>
            <a:ext cx="399776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Сохранение качества и поддержки.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29</TotalTime>
  <Words>298</Words>
  <Application>Microsoft Office PowerPoint</Application>
  <PresentationFormat>Произвольный</PresentationFormat>
  <Paragraphs>90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Gill Sans MT</vt:lpstr>
      <vt:lpstr>Nobile</vt:lpstr>
      <vt:lpstr>Impact</vt:lpstr>
      <vt:lpstr>Alexandria</vt:lpstr>
      <vt:lpstr>Arial</vt:lpstr>
      <vt:lpstr>Calibri</vt:lpstr>
      <vt:lpstr>Corbel</vt:lpstr>
      <vt:lpstr>Эмблема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Валерия Каплич</cp:lastModifiedBy>
  <cp:revision>5</cp:revision>
  <dcterms:created xsi:type="dcterms:W3CDTF">2024-09-12T10:32:09Z</dcterms:created>
  <dcterms:modified xsi:type="dcterms:W3CDTF">2024-09-12T11:03:29Z</dcterms:modified>
</cp:coreProperties>
</file>